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INK">
    <p:bg>
      <p:bgPr>
        <a:solidFill>
          <a:srgbClr val="0B1B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C9A96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656539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B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Blink Reality — Sales Data Playbook</a:t>
            </a:r>
            <a:endParaRPr lang="en-U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82880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Data</a:t>
            </a:r>
            <a:endParaRPr lang="en-US" sz="6000" dirty="0"/>
          </a:p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Playbook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548640" y="4206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C9A9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a signal-driven outbound engine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5669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Blink Reality Private Limited  •  2026 Edition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inside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A9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Six practical modules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737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 The modern sales data stack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 ICP definition &amp; TAM sizing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346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 Signal-based prospecting (intent, hiring, funding)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 Data enrichment: Clay, ZoomInfo, Apollo, LinkedIn Sales Nav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39319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 CRM hygiene &amp; pipeline analytics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31520" y="44805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 Measurement: leading vs lagging indicators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modern sales data stack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A9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layers, one workflow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2011680" cy="82296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45920"/>
            <a:ext cx="2011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651760" y="1645920"/>
            <a:ext cx="9144000" cy="822960"/>
          </a:xfrm>
          <a:prstGeom prst="rect">
            <a:avLst/>
          </a:prstGeom>
          <a:solidFill>
            <a:srgbClr val="16294D"/>
          </a:solidFill>
          <a:ln w="12700">
            <a:solidFill>
              <a:srgbClr val="1E3A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88920" y="1645920"/>
            <a:ext cx="8961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LinkedIn Sales Nav · Crunchbase · BuiltWith · G2 · Job boards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2697480"/>
            <a:ext cx="2011680" cy="82296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697480"/>
            <a:ext cx="2011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ENRICHMENT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651760" y="2697480"/>
            <a:ext cx="9144000" cy="822960"/>
          </a:xfrm>
          <a:prstGeom prst="rect">
            <a:avLst/>
          </a:prstGeom>
          <a:solidFill>
            <a:srgbClr val="16294D"/>
          </a:solidFill>
          <a:ln w="12700">
            <a:solidFill>
              <a:srgbClr val="1E3A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88920" y="2697480"/>
            <a:ext cx="8961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Clay · ZoomInfo · Apollo · Cognism · Ocean.io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3749040"/>
            <a:ext cx="2011680" cy="82296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749040"/>
            <a:ext cx="2011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ACTIVATION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2651760" y="3749040"/>
            <a:ext cx="9144000" cy="822960"/>
          </a:xfrm>
          <a:prstGeom prst="rect">
            <a:avLst/>
          </a:prstGeom>
          <a:solidFill>
            <a:srgbClr val="16294D"/>
          </a:solidFill>
          <a:ln w="12700">
            <a:solidFill>
              <a:srgbClr val="1E3A6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88920" y="3749040"/>
            <a:ext cx="8961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HubSpot · Salesforce · Outreach · Salesloft · Instantly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48640" y="4800600"/>
            <a:ext cx="2011680" cy="82296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4800600"/>
            <a:ext cx="2011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MEASUREMENT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2651760" y="4800600"/>
            <a:ext cx="9144000" cy="822960"/>
          </a:xfrm>
          <a:prstGeom prst="rect">
            <a:avLst/>
          </a:prstGeom>
          <a:solidFill>
            <a:srgbClr val="16294D"/>
          </a:solidFill>
          <a:ln w="12700">
            <a:solidFill>
              <a:srgbClr val="1E3A6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88920" y="4800600"/>
            <a:ext cx="8961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Gong · Clari · Common Room · dbt + BigQuery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Signals that actually convert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A9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Ranked by observed reply rate</a:t>
            </a:r>
            <a:endParaRPr lang="en-US" sz="1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45920"/>
          <a:ext cx="1124712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017520"/>
                <a:gridCol w="2286000"/>
                <a:gridCol w="2743200"/>
              </a:tblGrid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Signal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Source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Median reply rate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Best use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Series A/B funding &lt;90d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Crunchbase, PitchBook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9.2%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GTM hiring, RevOps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VP Sales / CRO hire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LinkedIn, TheirStack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8.1%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Sales tooling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Tech stack change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BuiltWith, HG Insights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6.7%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Migration plays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Job posts (relevant role)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LinkedIn Jobs API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5.9%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Consulting, staffing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G2 category review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G2, TrustRadius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5.1%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Competitive displacement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Cold, no signal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Static lists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1.4%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Avoid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provider snapshot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A9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each does best</a:t>
            </a:r>
            <a:endParaRPr lang="en-US" sz="14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45920"/>
          <a:ext cx="1124712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3383280"/>
                <a:gridCol w="3200400"/>
                <a:gridCol w="22860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Provider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Sweet spot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Weak spot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 signal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Clay.com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Waterfall enrichment, workflows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Steep learning curve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$$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ZoomInfo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 contact coverage, intent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Cost, EU coverage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$$$$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Apollo.io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All-in-one for SMB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Data accuracy varies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Cognism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EU/UK compliance, mobiles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Smaller US TAM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$$$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LinkedIn Sales Nav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Firmographic truth, warm intros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 emails/phones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$$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Ocean.io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Lookalike accounts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Contact layer weak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$$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94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Measure what compounds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A9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 indicators are boring — and right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5486400" cy="1828800"/>
          </a:xfrm>
          <a:prstGeom prst="roundRect">
            <a:avLst>
              <a:gd name="adj" fmla="val 5000"/>
            </a:avLst>
          </a:prstGeom>
          <a:solidFill>
            <a:srgbClr val="16294D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920240"/>
            <a:ext cx="5120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9A9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Contact:Meeting ratio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56032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of ICP + copy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217920" y="1737360"/>
            <a:ext cx="5486400" cy="1828800"/>
          </a:xfrm>
          <a:prstGeom prst="roundRect">
            <a:avLst>
              <a:gd name="adj" fmla="val 5000"/>
            </a:avLst>
          </a:prstGeom>
          <a:solidFill>
            <a:srgbClr val="16294D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92240" y="1920240"/>
            <a:ext cx="5120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9A9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Meeting:Opportunity ratio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92240" y="256032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of qualification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3840480"/>
            <a:ext cx="5486400" cy="1828800"/>
          </a:xfrm>
          <a:prstGeom prst="roundRect">
            <a:avLst>
              <a:gd name="adj" fmla="val 5000"/>
            </a:avLst>
          </a:prstGeom>
          <a:solidFill>
            <a:srgbClr val="16294D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4023360"/>
            <a:ext cx="5120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9A9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Sourced-to-closed cycle time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822960" y="466344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of process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6217920" y="3840480"/>
            <a:ext cx="5486400" cy="1828800"/>
          </a:xfrm>
          <a:prstGeom prst="roundRect">
            <a:avLst>
              <a:gd name="adj" fmla="val 5000"/>
            </a:avLst>
          </a:prstGeom>
          <a:solidFill>
            <a:srgbClr val="16294D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92240" y="4023360"/>
            <a:ext cx="5120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9A9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decay rate (monthly)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492240" y="466344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of the stack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operate this together.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548640" y="38404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9A9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sanjayjimmy@yahoo.com   ·   blinkreality.com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2026-07-22T08:47:44Z</dcterms:created>
  <dcterms:modified xsi:type="dcterms:W3CDTF">2026-07-22T08:47:44Z</dcterms:modified>
</cp:coreProperties>
</file>